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9"/>
  </p:notesMasterIdLst>
  <p:sldIdLst>
    <p:sldId id="256" r:id="rId2"/>
    <p:sldId id="382" r:id="rId3"/>
    <p:sldId id="383" r:id="rId4"/>
    <p:sldId id="384" r:id="rId5"/>
    <p:sldId id="385" r:id="rId6"/>
    <p:sldId id="386" r:id="rId7"/>
    <p:sldId id="35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60" d="100"/>
          <a:sy n="60" d="100"/>
        </p:scale>
        <p:origin x="-165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048000"/>
            <a:ext cx="6934200" cy="3200400"/>
          </a:xfrm>
        </p:spPr>
        <p:txBody>
          <a:bodyPr>
            <a:normAutofit/>
          </a:bodyPr>
          <a:lstStyle/>
          <a:p>
            <a:pPr eaLnBrk="1" hangingPunct="1"/>
            <a:endParaRPr lang="en-US" sz="4000" b="1" u="sng" dirty="0">
              <a:solidFill>
                <a:srgbClr val="FFFF00"/>
              </a:solidFill>
            </a:endParaRPr>
          </a:p>
          <a:p>
            <a:pPr eaLnBrk="1" hangingPunct="1"/>
            <a:r>
              <a:rPr lang="en-US" sz="2700" b="1" u="sng" dirty="0">
                <a:solidFill>
                  <a:srgbClr val="FF0000"/>
                </a:solidFill>
              </a:rPr>
              <a:t>Prepared By</a:t>
            </a:r>
          </a:p>
          <a:p>
            <a:pPr eaLnBrk="1" hangingPunct="1">
              <a:spcBef>
                <a:spcPts val="200"/>
              </a:spcBef>
            </a:pPr>
            <a:r>
              <a:rPr lang="en-US" sz="2700" b="1" dirty="0">
                <a:solidFill>
                  <a:srgbClr val="FF0000"/>
                </a:solidFill>
              </a:rPr>
              <a:t> Dr. SHAHID IQBAL </a:t>
            </a:r>
          </a:p>
          <a:p>
            <a:pPr eaLnBrk="1" hangingPunct="1">
              <a:spcBef>
                <a:spcPts val="200"/>
              </a:spcBef>
            </a:pPr>
            <a:r>
              <a:rPr lang="en-US" sz="1800" b="1" dirty="0">
                <a:solidFill>
                  <a:srgbClr val="FF0000"/>
                </a:solidFill>
              </a:rPr>
              <a:t>Guest Faculty</a:t>
            </a:r>
          </a:p>
          <a:p>
            <a:pPr eaLnBrk="1" hangingPunct="1">
              <a:spcBef>
                <a:spcPts val="200"/>
              </a:spcBef>
            </a:pPr>
            <a:r>
              <a:rPr lang="en-US" sz="1800" b="1" dirty="0">
                <a:solidFill>
                  <a:srgbClr val="FF0000"/>
                </a:solidFill>
              </a:rPr>
              <a:t>Marwari College, </a:t>
            </a:r>
            <a:r>
              <a:rPr lang="en-US" sz="1800" b="1" dirty="0" err="1">
                <a:solidFill>
                  <a:srgbClr val="FF0000"/>
                </a:solidFill>
              </a:rPr>
              <a:t>Darbhanga</a:t>
            </a:r>
            <a:r>
              <a:rPr lang="en-US" sz="1800" b="1" dirty="0">
                <a:solidFill>
                  <a:srgbClr val="FF0000"/>
                </a:solidFill>
              </a:rPr>
              <a:t>,</a:t>
            </a:r>
          </a:p>
          <a:p>
            <a:pPr eaLnBrk="1" hangingPunct="1">
              <a:spcBef>
                <a:spcPts val="200"/>
              </a:spcBef>
            </a:pPr>
            <a:r>
              <a:rPr lang="en-US" sz="1800" b="1" dirty="0">
                <a:solidFill>
                  <a:srgbClr val="FF0000"/>
                </a:solidFill>
              </a:rPr>
              <a:t>Mobile No. and </a:t>
            </a:r>
            <a:r>
              <a:rPr lang="en-US" sz="1800" b="1" dirty="0" err="1">
                <a:solidFill>
                  <a:srgbClr val="FF0000"/>
                </a:solidFill>
              </a:rPr>
              <a:t>Whatsup</a:t>
            </a:r>
            <a:r>
              <a:rPr lang="en-US" sz="1800" b="1" dirty="0">
                <a:solidFill>
                  <a:srgbClr val="FF0000"/>
                </a:solidFill>
              </a:rPr>
              <a:t> No. : 7004160257</a:t>
            </a:r>
          </a:p>
          <a:p>
            <a:pPr eaLnBrk="1" hangingPunct="1">
              <a:spcBef>
                <a:spcPts val="200"/>
              </a:spcBef>
            </a:pPr>
            <a:r>
              <a:rPr lang="en-US" sz="1800" b="1" dirty="0">
                <a:solidFill>
                  <a:srgbClr val="FF0000"/>
                </a:solidFill>
              </a:rPr>
              <a:t>Email ID: shahidlnmu@gmail.com</a:t>
            </a:r>
          </a:p>
          <a:p>
            <a:pPr eaLnBrk="1" hangingPunct="1">
              <a:spcBef>
                <a:spcPts val="200"/>
              </a:spcBef>
            </a:pPr>
            <a:endParaRPr lang="en-US" sz="2500" b="1" dirty="0">
              <a:solidFill>
                <a:srgbClr val="FF0000"/>
              </a:solidFill>
            </a:endParaRPr>
          </a:p>
          <a:p>
            <a:pPr eaLnBrk="1" hangingPunct="1"/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" name="Title 5"/>
          <p:cNvSpPr>
            <a:spLocks noGrp="1"/>
          </p:cNvSpPr>
          <p:nvPr>
            <p:ph type="ctrTitle"/>
          </p:nvPr>
        </p:nvSpPr>
        <p:spPr>
          <a:xfrm>
            <a:off x="990600" y="533401"/>
            <a:ext cx="8458200" cy="1981200"/>
          </a:xfrm>
        </p:spPr>
        <p:txBody>
          <a:bodyPr>
            <a:noAutofit/>
          </a:bodyPr>
          <a:lstStyle/>
          <a:p>
            <a:r>
              <a:rPr lang="en-US" sz="3500" b="1" u="sng" dirty="0">
                <a:solidFill>
                  <a:srgbClr val="FF0000"/>
                </a:solidFill>
              </a:rPr>
              <a:t/>
            </a:r>
            <a:br>
              <a:rPr lang="en-US" sz="3500" b="1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u="sng" dirty="0">
                <a:solidFill>
                  <a:srgbClr val="FF0000"/>
                </a:solidFill>
              </a:rPr>
              <a:t/>
            </a:r>
            <a:br>
              <a:rPr lang="en-US" sz="3500" u="sng" dirty="0">
                <a:solidFill>
                  <a:srgbClr val="FF0000"/>
                </a:solidFill>
              </a:rPr>
            </a:br>
            <a:r>
              <a:rPr lang="en-US" sz="3500" b="1" u="sng" dirty="0">
                <a:solidFill>
                  <a:srgbClr val="FF0000"/>
                </a:solidFill>
              </a:rPr>
              <a:t>WELCOME</a:t>
            </a:r>
            <a:r>
              <a:rPr lang="en-US" sz="3500" dirty="0">
                <a:solidFill>
                  <a:srgbClr val="FF0000"/>
                </a:solidFill>
              </a:rPr>
              <a:t/>
            </a:r>
            <a:br>
              <a:rPr lang="en-US" sz="3500" dirty="0">
                <a:solidFill>
                  <a:srgbClr val="FF0000"/>
                </a:solidFill>
              </a:rPr>
            </a:br>
            <a:r>
              <a:rPr lang="en-US" sz="3500" b="1" dirty="0">
                <a:solidFill>
                  <a:schemeClr val="tx1"/>
                </a:solidFill>
              </a:rPr>
              <a:t>Class: </a:t>
            </a:r>
            <a:r>
              <a:rPr lang="en-US" sz="3500" b="1" dirty="0" err="1">
                <a:solidFill>
                  <a:schemeClr val="tx1"/>
                </a:solidFill>
              </a:rPr>
              <a:t>B.Com</a:t>
            </a:r>
            <a:r>
              <a:rPr lang="en-US" sz="3500" b="1" dirty="0">
                <a:solidFill>
                  <a:schemeClr val="tx1"/>
                </a:solidFill>
              </a:rPr>
              <a:t> – Part-1 </a:t>
            </a:r>
            <a:br>
              <a:rPr lang="en-US" sz="3500" b="1" dirty="0">
                <a:solidFill>
                  <a:schemeClr val="tx1"/>
                </a:solidFill>
              </a:rPr>
            </a:br>
            <a:r>
              <a:rPr lang="en-US" sz="3500" b="1" dirty="0">
                <a:solidFill>
                  <a:schemeClr val="tx1"/>
                </a:solidFill>
              </a:rPr>
              <a:t>Subject: Financial Accounting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000" b="1" dirty="0">
                <a:solidFill>
                  <a:srgbClr val="00B050"/>
                </a:solidFill>
              </a:rPr>
              <a:t>TOPIC: </a:t>
            </a:r>
            <a:r>
              <a:rPr sz="3000" b="1" smtClean="0">
                <a:solidFill>
                  <a:srgbClr val="00B050"/>
                </a:solidFill>
              </a:rPr>
              <a:t>Branch Accounts</a:t>
            </a:r>
            <a:r>
              <a:rPr lang="en-US" sz="3000" b="1" dirty="0" smtClean="0">
                <a:solidFill>
                  <a:srgbClr val="00B050"/>
                </a:solidFill>
              </a:rPr>
              <a:t> – Part - </a:t>
            </a:r>
            <a:r>
              <a:rPr lang="en-US" sz="3000" b="1" dirty="0" smtClean="0">
                <a:solidFill>
                  <a:srgbClr val="00B050"/>
                </a:solidFill>
              </a:rPr>
              <a:t>2</a:t>
            </a:r>
            <a:endParaRPr lang="en-US" sz="3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228600"/>
            <a:ext cx="800100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Branch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Account in the books of Head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Office:</a:t>
            </a:r>
          </a:p>
          <a:p>
            <a:pPr>
              <a:lnSpc>
                <a:spcPct val="50000"/>
              </a:lnSpc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If branch account is to be prepared on the basis of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above mentioned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entries, it will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appear as follows: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4478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89892"/>
            <a:ext cx="8001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Illustration 1.</a:t>
            </a: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Hindustan Ltd. has a branch at Bhopal. Branch has to remit daily cash receipts to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the head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office and all expenses of the branch are paid by the Head Office directly. Following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are the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transactions between Head office and branch for the year ended 31st March, 2016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: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Stock at Branch on 1 Aril 2015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			6,000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Goods supplied to Branch during the year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		1,20,000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Cash sent to Branch for :</a:t>
            </a: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	Rent 					1,100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	Salaries 					9,000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	Insurance				300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Goods returned by branch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			3,000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Cash sent to Branch for Petty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expenses		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500</a:t>
            </a: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Cash received from the branch during the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year	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1,20,000</a:t>
            </a: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Cash sent by branch on 29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March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2016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		5,000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Stock at Branch on 31st March 2016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		10,000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Balance of Petty Cash on 31st March 2016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		50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Outstanding Rent on 31st March 2016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		100</a:t>
            </a:r>
          </a:p>
          <a:p>
            <a:pPr algn="just"/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Give Journal entries and show the Branch Account in the books of Head Office.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04801"/>
            <a:ext cx="7772400" cy="373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3962400"/>
            <a:ext cx="70961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09600"/>
            <a:ext cx="7696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"/>
            <a:ext cx="8077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4149</TotalTime>
  <Words>128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      WELCOME Class: B.Com – Part-1  Subject: Financial Accounting TOPIC: Branch Accounts – Part - 2</vt:lpstr>
      <vt:lpstr>Slide 2</vt:lpstr>
      <vt:lpstr>Slide 3</vt:lpstr>
      <vt:lpstr>Slide 4</vt:lpstr>
      <vt:lpstr>Slide 5</vt:lpstr>
      <vt:lpstr>Slide 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373</cp:revision>
  <dcterms:created xsi:type="dcterms:W3CDTF">2011-08-23T10:02:56Z</dcterms:created>
  <dcterms:modified xsi:type="dcterms:W3CDTF">2020-04-16T07:14:32Z</dcterms:modified>
</cp:coreProperties>
</file>